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47" autoAdjust="0"/>
    <p:restoredTop sz="94662" autoAdjust="0"/>
  </p:normalViewPr>
  <p:slideViewPr>
    <p:cSldViewPr>
      <p:cViewPr varScale="1">
        <p:scale>
          <a:sx n="70" d="100"/>
          <a:sy n="70" d="100"/>
        </p:scale>
        <p:origin x="-1350" y="-90"/>
      </p:cViewPr>
      <p:guideLst>
        <p:guide orient="horz" pos="2160"/>
        <p:guide pos="2880"/>
      </p:guideLst>
    </p:cSldViewPr>
  </p:slideViewPr>
  <p:outlineViewPr>
    <p:cViewPr>
      <p:scale>
        <a:sx n="33" d="100"/>
        <a:sy n="33" d="100"/>
      </p:scale>
      <p:origin x="0" y="8756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0D6A155-5C99-47AA-BA48-8E11419D2EE5}" type="datetimeFigureOut">
              <a:rPr lang="ar-SA" smtClean="0"/>
              <a:t>04/04/1440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8A5026E-6CB4-4516-AF61-D4DDAD61676F}"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ar-SA" smtClean="0"/>
              <a:t>انقر لتحرير أنماط النص الرئيسي</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70D6A155-5C99-47AA-BA48-8E11419D2EE5}" type="datetimeFigureOut">
              <a:rPr lang="ar-SA" smtClean="0"/>
              <a:t>04/04/1440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A8A5026E-6CB4-4516-AF61-D4DDAD61676F}" type="slidenum">
              <a:rPr lang="ar-SA" smtClean="0"/>
              <a:t>‹#›</a:t>
            </a:fld>
            <a:endParaRPr lang="ar-SA"/>
          </a:p>
        </p:txBody>
      </p:sp>
      <p:sp>
        <p:nvSpPr>
          <p:cNvPr id="10" name="Title 9"/>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70D6A155-5C99-47AA-BA48-8E11419D2EE5}" type="datetimeFigureOut">
              <a:rPr lang="ar-SA" smtClean="0"/>
              <a:t>04/04/1440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D6A155-5C99-47AA-BA48-8E11419D2EE5}" type="datetimeFigureOut">
              <a:rPr lang="ar-SA" smtClean="0"/>
              <a:t>04/04/1440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0D6A155-5C99-47AA-BA48-8E11419D2EE5}" type="datetimeFigureOut">
              <a:rPr lang="ar-SA" smtClean="0"/>
              <a:t>04/04/1440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0D6A155-5C99-47AA-BA48-8E11419D2EE5}" type="datetimeFigureOut">
              <a:rPr lang="ar-SA" smtClean="0"/>
              <a:t>04/04/1440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8A5026E-6CB4-4516-AF61-D4DDAD61676F}" type="slidenum">
              <a:rPr lang="ar-SA" smtClean="0"/>
              <a:t>‹#›</a:t>
            </a:fld>
            <a:endParaRPr lang="ar-S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70D6A155-5C99-47AA-BA48-8E11419D2EE5}" type="datetimeFigureOut">
              <a:rPr lang="ar-SA" smtClean="0"/>
              <a:t>04/04/1440</a:t>
            </a:fld>
            <a:endParaRPr lang="ar-S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S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A8A5026E-6CB4-4516-AF61-D4DDAD61676F}"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981200" y="3962400"/>
            <a:ext cx="5637010" cy="882119"/>
          </a:xfrm>
        </p:spPr>
        <p:txBody>
          <a:bodyPr/>
          <a:lstStyle/>
          <a:p>
            <a:pPr algn="ctr"/>
            <a:r>
              <a:rPr lang="ar-IQ" dirty="0" smtClean="0"/>
              <a:t>المرحلة الثانية</a:t>
            </a:r>
            <a:endParaRPr lang="ar-SA" dirty="0"/>
          </a:p>
        </p:txBody>
      </p:sp>
      <p:sp>
        <p:nvSpPr>
          <p:cNvPr id="2" name="عنوان 1"/>
          <p:cNvSpPr>
            <a:spLocks noGrp="1"/>
          </p:cNvSpPr>
          <p:nvPr>
            <p:ph type="ctrTitle"/>
          </p:nvPr>
        </p:nvSpPr>
        <p:spPr>
          <a:xfrm>
            <a:off x="1066800" y="1752600"/>
            <a:ext cx="7175351" cy="1793167"/>
          </a:xfrm>
        </p:spPr>
        <p:txBody>
          <a:bodyPr/>
          <a:lstStyle/>
          <a:p>
            <a:r>
              <a:rPr lang="ar-IQ" dirty="0" smtClean="0"/>
              <a:t>المحاضرة </a:t>
            </a:r>
            <a:r>
              <a:rPr lang="ar-IQ" dirty="0" smtClean="0"/>
              <a:t>الخامسة </a:t>
            </a:r>
            <a:r>
              <a:rPr lang="ar-IQ" dirty="0" smtClean="0"/>
              <a:t>الاختبارات</a:t>
            </a:r>
            <a:endParaRPr lang="ar-SA" dirty="0"/>
          </a:p>
        </p:txBody>
      </p:sp>
    </p:spTree>
    <p:extLst>
      <p:ext uri="{BB962C8B-B14F-4D97-AF65-F5344CB8AC3E}">
        <p14:creationId xmlns:p14="http://schemas.microsoft.com/office/powerpoint/2010/main" val="2432472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143000" y="457200"/>
            <a:ext cx="7239000" cy="5715000"/>
          </a:xfrm>
        </p:spPr>
        <p:txBody>
          <a:bodyPr>
            <a:normAutofit fontScale="92500"/>
          </a:bodyPr>
          <a:lstStyle/>
          <a:p>
            <a:r>
              <a:rPr lang="ar-SA" b="1" u="sng" dirty="0"/>
              <a:t>مميزات الاختبارات الموضوعية</a:t>
            </a:r>
            <a:r>
              <a:rPr lang="en-US" b="1" u="sng" dirty="0"/>
              <a:t> :-</a:t>
            </a:r>
            <a:endParaRPr lang="en-US" dirty="0"/>
          </a:p>
          <a:p>
            <a:r>
              <a:rPr lang="ar-SA" dirty="0"/>
              <a:t>- يتميز هذا النوع من الاختبارات الموضوعية بخلوه من ذاتية التصحيح فلا يستطيع المصحح أن يؤول السؤال أو يحابي المختبر . </a:t>
            </a:r>
            <a:endParaRPr lang="en-US" dirty="0"/>
          </a:p>
          <a:p>
            <a:r>
              <a:rPr lang="ar-SA" dirty="0"/>
              <a:t>1- يستطيع الاختبار أن يعطي عينة من محتويات المقرر نظرا للعدد الكبير  من الأمثلة التي يمكن أن يشملها الاختبار . </a:t>
            </a:r>
            <a:endParaRPr lang="en-US" dirty="0"/>
          </a:p>
          <a:p>
            <a:r>
              <a:rPr lang="ar-SA" dirty="0"/>
              <a:t>2- نظرا لموضوعية الاختبار فإنه يتميز أيضا بمعدلات صدق وثبات عالية .</a:t>
            </a:r>
            <a:endParaRPr lang="en-US" dirty="0"/>
          </a:p>
          <a:p>
            <a:r>
              <a:rPr lang="ar-SA" dirty="0"/>
              <a:t>3- يقل فيه عامل التخمين . </a:t>
            </a:r>
            <a:endParaRPr lang="en-US" dirty="0"/>
          </a:p>
          <a:p>
            <a:r>
              <a:rPr lang="ar-SA" dirty="0"/>
              <a:t>4- يقيس قدرات متنوعة أهماها القدرة على التصرف وإدارة العلامات</a:t>
            </a:r>
            <a:endParaRPr lang="en-US" dirty="0"/>
          </a:p>
          <a:p>
            <a:r>
              <a:rPr lang="en-US" dirty="0"/>
              <a:t>-5 </a:t>
            </a:r>
            <a:r>
              <a:rPr lang="ar-SA" dirty="0"/>
              <a:t>توفر الكثير من الوقت والجهد من حيث الإجابة عن أسئلتها أو من حيث تصحيحها</a:t>
            </a:r>
            <a:r>
              <a:rPr lang="en-US" dirty="0"/>
              <a:t> .</a:t>
            </a:r>
          </a:p>
          <a:p>
            <a:r>
              <a:rPr lang="en-US" dirty="0"/>
              <a:t>6 </a:t>
            </a:r>
            <a:r>
              <a:rPr lang="ar-SA" dirty="0"/>
              <a:t>-تعطي معظم مفردات محتوى المادة الدراسية وهذا يلغي محض الصدفة </a:t>
            </a:r>
            <a:endParaRPr lang="en-US" dirty="0"/>
          </a:p>
          <a:p>
            <a:r>
              <a:rPr lang="en-US" dirty="0"/>
              <a:t>-7 </a:t>
            </a:r>
            <a:r>
              <a:rPr lang="ar-SA" dirty="0"/>
              <a:t>تساعد على تحقيق مبدأ الشمول في عملية التقويم</a:t>
            </a:r>
            <a:r>
              <a:rPr lang="en-US" dirty="0"/>
              <a:t> .</a:t>
            </a:r>
          </a:p>
        </p:txBody>
      </p:sp>
    </p:spTree>
    <p:extLst>
      <p:ext uri="{BB962C8B-B14F-4D97-AF65-F5344CB8AC3E}">
        <p14:creationId xmlns:p14="http://schemas.microsoft.com/office/powerpoint/2010/main" val="428607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762000" y="381000"/>
            <a:ext cx="8153400" cy="6172200"/>
          </a:xfrm>
        </p:spPr>
        <p:txBody>
          <a:bodyPr>
            <a:noAutofit/>
          </a:bodyPr>
          <a:lstStyle/>
          <a:p>
            <a:r>
              <a:rPr lang="en-US" dirty="0"/>
              <a:t> </a:t>
            </a:r>
            <a:r>
              <a:rPr lang="ar-SA" b="1" u="sng" dirty="0"/>
              <a:t>عيوب الاختبارات الموضوعية</a:t>
            </a:r>
            <a:r>
              <a:rPr lang="ar-SA" dirty="0"/>
              <a:t> </a:t>
            </a:r>
            <a:endParaRPr lang="en-US" dirty="0"/>
          </a:p>
          <a:p>
            <a:r>
              <a:rPr lang="en-US" dirty="0"/>
              <a:t>-1 </a:t>
            </a:r>
            <a:r>
              <a:rPr lang="ar-SA" dirty="0"/>
              <a:t>لا تحكم على قدرة المختبر على التعبير عن أفكاره في أسلوب من عنده أو لا تساعده على الحكم على مدة قدرة المختبر على استخدام الأسلوب العلمي في التفكير ولا تشجع هذا الأسلوب </a:t>
            </a:r>
            <a:endParaRPr lang="en-US" dirty="0"/>
          </a:p>
          <a:p>
            <a:r>
              <a:rPr lang="en-US" dirty="0"/>
              <a:t>-2 </a:t>
            </a:r>
            <a:r>
              <a:rPr lang="ar-SA" dirty="0"/>
              <a:t>لا تحكم على مدى هضم المختبر للصورة العامة لما قام بدراسته بل تشجع على الاهتمام بحقائق في غير ترابط كما أنها لا تساعد على معرفة قدرة المختبر على القيام بتطبيق ما تعلمه في حياته وعلى ما </a:t>
            </a:r>
            <a:r>
              <a:rPr lang="ar-SA" dirty="0" err="1"/>
              <a:t>يواجهه</a:t>
            </a:r>
            <a:r>
              <a:rPr lang="ar-SA" dirty="0"/>
              <a:t> من ظواهر </a:t>
            </a:r>
            <a:endParaRPr lang="en-US" dirty="0"/>
          </a:p>
          <a:p>
            <a:r>
              <a:rPr lang="en-US" dirty="0"/>
              <a:t>-3</a:t>
            </a:r>
            <a:r>
              <a:rPr lang="ar-SA" dirty="0"/>
              <a:t>لا تحكم على مدى إطلاع المختبر لأنها توضح بالنسبة لكتابة مقرر درسته جميع المختبرين أو بالنسبة لبرنامج معين درسوه جميعاً فإذا كان أحد المختبرين كان قد زاد </a:t>
            </a:r>
            <a:r>
              <a:rPr lang="ar-SA" dirty="0" err="1"/>
              <a:t>إطلاعه</a:t>
            </a:r>
            <a:r>
              <a:rPr lang="ar-SA" dirty="0"/>
              <a:t> عما درسه زملاءه في ناحية أو أكثر فأنها لا تفي بذلك </a:t>
            </a:r>
            <a:endParaRPr lang="en-US" dirty="0"/>
          </a:p>
          <a:p>
            <a:r>
              <a:rPr lang="en-US" dirty="0"/>
              <a:t>-4  </a:t>
            </a:r>
            <a:r>
              <a:rPr lang="ar-SA" dirty="0"/>
              <a:t>يحتاج أعدادها إلى وقت غير قصير لأن عدد أسئلتها كبير على نحو ما ذكرناه</a:t>
            </a:r>
            <a:r>
              <a:rPr lang="en-US" dirty="0"/>
              <a:t> .</a:t>
            </a:r>
          </a:p>
          <a:p>
            <a:r>
              <a:rPr lang="en-US" dirty="0"/>
              <a:t>5</a:t>
            </a:r>
            <a:r>
              <a:rPr lang="ar-SA" dirty="0"/>
              <a:t> يسمح بالتخمين باحتمال 50% وكلما كثرت احتمالات التخمين ارتفعت درجة ذاتية الاختبارات وقلت درجة ثباته</a:t>
            </a:r>
            <a:endParaRPr lang="ar-SA" dirty="0">
              <a:cs typeface="DecoType Naskh" panose="02010400000000000000" pitchFamily="2" charset="-78"/>
            </a:endParaRPr>
          </a:p>
        </p:txBody>
      </p:sp>
    </p:spTree>
    <p:extLst>
      <p:ext uri="{BB962C8B-B14F-4D97-AF65-F5344CB8AC3E}">
        <p14:creationId xmlns:p14="http://schemas.microsoft.com/office/powerpoint/2010/main" val="17748687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914400" y="457200"/>
            <a:ext cx="7696200" cy="6019800"/>
          </a:xfrm>
        </p:spPr>
        <p:txBody>
          <a:bodyPr>
            <a:normAutofit fontScale="92500" lnSpcReduction="20000"/>
          </a:bodyPr>
          <a:lstStyle/>
          <a:p>
            <a:r>
              <a:rPr lang="ar-IQ" sz="2400" b="1" dirty="0"/>
              <a:t>ماهية القياس</a:t>
            </a:r>
            <a:endParaRPr lang="en-US" sz="2400" dirty="0"/>
          </a:p>
          <a:p>
            <a:r>
              <a:rPr lang="ar-SA" sz="2400" dirty="0"/>
              <a:t>    لقد استعمل الإنسان القياسات منذ فجر التاريخ كوسيلة عملية للتعرف على الظواهر الطبيعية المحيطة به و لتحديد أشياء يستعملها خلال حياته اليومية. فقد اخترع الإنسان أجهزة قياس الأطوال و الكيل منذ الحضارات الإنسانية الأولى لتنظيم أسلوب حياته الاجتماعية و الاقتصادية. فقد استعملت قياسات الأبعاد من طرف المصريين الفراعنة بالدقة التي سمحت ببناء الأهرامات كما استعملت مكاييل دقيقة في المعاملات التجارية بين مختلف الأمم في ذلك الزمان. و قد أخذ القياس دورا مهما جدا في جميع مجالات الحياة البشرية القديمة و الحديثة. إن التطور الصناعي و التكنولوجي و الاقتصادي الذي نعيشه في العصر الحديث هو نتاج الاستعمال الصحيح لمبادئ القياسات و ديمومته مرتبطة بدقة عملية القياس و خلوها من الأخطاء. إن علم القياس (أو </a:t>
            </a:r>
            <a:r>
              <a:rPr lang="ar-SA" sz="2400" dirty="0" err="1"/>
              <a:t>المترولوجي</a:t>
            </a:r>
            <a:r>
              <a:rPr lang="en-US" sz="2400" dirty="0"/>
              <a:t> Metrology </a:t>
            </a:r>
            <a:r>
              <a:rPr lang="ar-SA" sz="2400" dirty="0"/>
              <a:t>) هي علم شامل يدخل في جميع العلوم الطبيعية و التكنولوجيا. و لتطبيقاتها تأثير بالغ و مهم  على جميع النشاطات البشرية. بحيث أن عدم إجراء القياسات الدقيقة عن قصد أو عن غير قصد يؤدي إلى نتائج سلبية جدا على كل المستويات. </a:t>
            </a:r>
            <a:endParaRPr lang="en-US" sz="2400" dirty="0"/>
          </a:p>
          <a:p>
            <a:r>
              <a:rPr lang="ar-SA" sz="2400" dirty="0"/>
              <a:t>"القياس لغة" مشتق من الفعل قاس أي قدَّر .. يقال قاس الشيء بغيره أو على غيره أي قدره على غيره.</a:t>
            </a:r>
            <a:endParaRPr lang="en-US" sz="2400" dirty="0"/>
          </a:p>
        </p:txBody>
      </p:sp>
    </p:spTree>
    <p:extLst>
      <p:ext uri="{BB962C8B-B14F-4D97-AF65-F5344CB8AC3E}">
        <p14:creationId xmlns:p14="http://schemas.microsoft.com/office/powerpoint/2010/main" val="3615188048"/>
      </p:ext>
    </p:extLst>
  </p:cSld>
  <p:clrMapOvr>
    <a:masterClrMapping/>
  </p:clrMapOvr>
  <p:timing>
    <p:tnLst>
      <p:par>
        <p:cTn id="1" dur="indefinite" restart="never" nodeType="tmRoot"/>
      </p:par>
    </p:tnLst>
  </p:timing>
</p:sld>
</file>

<file path=ppt/theme/theme1.xml><?xml version="1.0" encoding="utf-8"?>
<a:theme xmlns:a="http://schemas.openxmlformats.org/drawingml/2006/main" name="دفق الهواء">
  <a:themeElements>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دفق الهواء">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ق الهواء">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TotalTime>
  <Words>274</Words>
  <Application>Microsoft Office PowerPoint</Application>
  <PresentationFormat>عرض على الشاشة (3:4)‏</PresentationFormat>
  <Paragraphs>20</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دفق الهواء</vt:lpstr>
      <vt:lpstr>المحاضرة الخامسة الاختبارات</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الاولى الاختبارات</dc:title>
  <dc:creator>DR.Ahmed Saker 2o1O</dc:creator>
  <cp:lastModifiedBy>DR.Ahmed Saker 2o1O</cp:lastModifiedBy>
  <cp:revision>39</cp:revision>
  <dcterms:created xsi:type="dcterms:W3CDTF">2018-12-12T18:24:25Z</dcterms:created>
  <dcterms:modified xsi:type="dcterms:W3CDTF">2018-12-12T20:06:51Z</dcterms:modified>
</cp:coreProperties>
</file>